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72" r:id="rId4"/>
    <p:sldId id="279" r:id="rId5"/>
    <p:sldId id="280" r:id="rId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80EF94A-2646-45C0-B927-A819F3CD74EC}">
          <p14:sldIdLst>
            <p14:sldId id="256"/>
            <p14:sldId id="257"/>
            <p14:sldId id="272"/>
          </p14:sldIdLst>
        </p14:section>
        <p14:section name="Раздел без заголовка" id="{799ED6F7-BAA8-470F-8C50-E85AA35C47BF}">
          <p14:sldIdLst>
            <p14:sldId id="279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iMYVOXTt4y2GvadK87+gCiD2kD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254C419-AFE0-4F2E-AFE2-87506BDC5F2E}">
  <a:tblStyle styleId="{2254C419-AFE0-4F2E-AFE2-87506BDC5F2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6213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3729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>
          <a:extLst>
            <a:ext uri="{FF2B5EF4-FFF2-40B4-BE49-F238E27FC236}">
              <a16:creationId xmlns:a16="http://schemas.microsoft.com/office/drawing/2014/main" id="{E4474B90-7BB2-822A-25B1-D9EE2507D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>
            <a:extLst>
              <a:ext uri="{FF2B5EF4-FFF2-40B4-BE49-F238E27FC236}">
                <a16:creationId xmlns:a16="http://schemas.microsoft.com/office/drawing/2014/main" id="{A3707862-604F-B3DF-346F-ADBBE8BC711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>
            <a:extLst>
              <a:ext uri="{FF2B5EF4-FFF2-40B4-BE49-F238E27FC236}">
                <a16:creationId xmlns:a16="http://schemas.microsoft.com/office/drawing/2014/main" id="{76FF3EFF-3D81-BDCB-6861-01031D3CEF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9188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B4B718-2841-AA28-BDC2-ACDD24E05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9287"/>
          </a:xfrm>
          <a:prstGeom prst="rect">
            <a:avLst/>
          </a:prstGeom>
        </p:spPr>
      </p:pic>
      <p:sp>
        <p:nvSpPr>
          <p:cNvPr id="90" name="Google Shape;90;p1"/>
          <p:cNvSpPr/>
          <p:nvPr/>
        </p:nvSpPr>
        <p:spPr>
          <a:xfrm>
            <a:off x="0" y="5905575"/>
            <a:ext cx="12192000" cy="7078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571651" y="5859320"/>
            <a:ext cx="670513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Г. ВОЛГОГРАД   БАЗА ОТДЫХА</a:t>
            </a:r>
            <a:endParaRPr dirty="0"/>
          </a:p>
        </p:txBody>
      </p:sp>
      <p:sp>
        <p:nvSpPr>
          <p:cNvPr id="92" name="Google Shape;92;p1"/>
          <p:cNvSpPr txBox="1"/>
          <p:nvPr/>
        </p:nvSpPr>
        <p:spPr>
          <a:xfrm>
            <a:off x="8493228" y="5905584"/>
            <a:ext cx="2418422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" name="Google Shape;91;p1">
            <a:extLst>
              <a:ext uri="{FF2B5EF4-FFF2-40B4-BE49-F238E27FC236}">
                <a16:creationId xmlns:a16="http://schemas.microsoft.com/office/drawing/2014/main" id="{2AA6AB78-3EE7-51D7-E7CB-C21C3C7592E8}"/>
              </a:ext>
            </a:extLst>
          </p:cNvPr>
          <p:cNvSpPr txBox="1"/>
          <p:nvPr/>
        </p:nvSpPr>
        <p:spPr>
          <a:xfrm>
            <a:off x="8493228" y="5859320"/>
            <a:ext cx="363486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ПРОДАЖА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BF385E-6109-3D3D-4FA6-424B9CB06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76" y="3088053"/>
            <a:ext cx="6096000" cy="3769947"/>
          </a:xfrm>
          <a:prstGeom prst="rect">
            <a:avLst/>
          </a:prstGeom>
        </p:spPr>
      </p:pic>
      <p:sp>
        <p:nvSpPr>
          <p:cNvPr id="97" name="Google Shape;97;p2"/>
          <p:cNvSpPr/>
          <p:nvPr/>
        </p:nvSpPr>
        <p:spPr>
          <a:xfrm>
            <a:off x="0" y="247650"/>
            <a:ext cx="1781175" cy="4191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ПРЕДЛОЖЕНИЕ</a:t>
            </a:r>
            <a:endParaRPr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3F4BC4-A6B1-44B4-B921-177DA5D8E431}"/>
              </a:ext>
            </a:extLst>
          </p:cNvPr>
          <p:cNvSpPr txBox="1"/>
          <p:nvPr/>
        </p:nvSpPr>
        <p:spPr>
          <a:xfrm>
            <a:off x="0" y="712458"/>
            <a:ext cx="914772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База отдыха расположена в Волгоградской области, р-н Городищенский, на территории </a:t>
            </a:r>
            <a:r>
              <a:rPr lang="ru-RU" dirty="0" err="1">
                <a:solidFill>
                  <a:schemeClr val="tx1"/>
                </a:solidFill>
              </a:rPr>
              <a:t>Вертячинского</a:t>
            </a:r>
            <a:r>
              <a:rPr lang="ru-RU" dirty="0">
                <a:solidFill>
                  <a:schemeClr val="tx1"/>
                </a:solidFill>
              </a:rPr>
              <a:t> сельского поселения, в уникальном экологическом месте на берегу реки Дон, всего в 65 км от центра Волгограда.</a:t>
            </a:r>
          </a:p>
          <a:p>
            <a:r>
              <a:rPr lang="ru-RU" dirty="0"/>
              <a:t>В комплексе расположено 10 комфортабельных домов со всеми условиями, а также гостиничные номера, в окружении облагороженной территории.</a:t>
            </a:r>
          </a:p>
          <a:p>
            <a:r>
              <a:rPr lang="ru-RU" dirty="0"/>
              <a:t>На базе отдыха расположены: аквапарк, бассейн, бар, ресторан. </a:t>
            </a:r>
          </a:p>
          <a:p>
            <a:r>
              <a:rPr lang="ru-RU" dirty="0"/>
              <a:t>Все недвижимое имущество оформлено в собственность, земельный участок в том числе.</a:t>
            </a:r>
          </a:p>
          <a:p>
            <a:r>
              <a:rPr lang="ru-RU" dirty="0"/>
              <a:t>Все коммуникации в рабочем состоянии.</a:t>
            </a:r>
            <a:br>
              <a:rPr lang="ru-RU" dirty="0"/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83D2B6-BA7F-48FB-A2C2-1D3F44041088}"/>
              </a:ext>
            </a:extLst>
          </p:cNvPr>
          <p:cNvSpPr txBox="1"/>
          <p:nvPr/>
        </p:nvSpPr>
        <p:spPr>
          <a:xfrm>
            <a:off x="8943976" y="364689"/>
            <a:ext cx="3248024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ru-RU" sz="1600" b="1" i="0" dirty="0">
                <a:solidFill>
                  <a:srgbClr val="000000"/>
                </a:solidFill>
                <a:effectLst/>
                <a:latin typeface="ProbaPro"/>
              </a:rPr>
              <a:t>Общая площадь всех строений </a:t>
            </a:r>
            <a:r>
              <a:rPr lang="ru-RU" sz="1600" b="1" dirty="0">
                <a:solidFill>
                  <a:srgbClr val="FF0000"/>
                </a:solidFill>
                <a:latin typeface="ProbaPro"/>
              </a:rPr>
              <a:t>35844,6</a:t>
            </a:r>
            <a:r>
              <a:rPr lang="ru-RU" sz="1600" b="1" i="0" dirty="0">
                <a:solidFill>
                  <a:srgbClr val="FF0000"/>
                </a:solidFill>
                <a:effectLst/>
                <a:latin typeface="ProbaPro"/>
              </a:rPr>
              <a:t> м²</a:t>
            </a:r>
          </a:p>
          <a:p>
            <a:pPr fontAlgn="base"/>
            <a:r>
              <a:rPr lang="ru-RU" sz="1600" b="1" dirty="0">
                <a:latin typeface="ProbaPro"/>
              </a:rPr>
              <a:t>Общая площадь земельного участка</a:t>
            </a:r>
            <a:endParaRPr lang="ru-RU" sz="1600" b="1" i="0" dirty="0">
              <a:solidFill>
                <a:srgbClr val="000000"/>
              </a:solidFill>
              <a:effectLst/>
              <a:latin typeface="ProbaPro"/>
            </a:endParaRPr>
          </a:p>
          <a:p>
            <a:pPr algn="l" fontAlgn="base"/>
            <a:r>
              <a:rPr lang="ru-RU" sz="1600" b="1" dirty="0">
                <a:solidFill>
                  <a:srgbClr val="FF0000"/>
                </a:solidFill>
                <a:latin typeface="ProbaPro"/>
              </a:rPr>
              <a:t>206 га</a:t>
            </a:r>
          </a:p>
          <a:p>
            <a:pPr algn="l" fontAlgn="base"/>
            <a:r>
              <a:rPr lang="ru-RU" sz="1600" b="1" i="0" dirty="0">
                <a:solidFill>
                  <a:srgbClr val="000000"/>
                </a:solidFill>
                <a:effectLst/>
                <a:latin typeface="ProbaPro"/>
              </a:rPr>
              <a:t>Кол-во гостевых домов</a:t>
            </a:r>
          </a:p>
          <a:p>
            <a:pPr algn="l" fontAlgn="base"/>
            <a:r>
              <a:rPr lang="ru-RU" sz="1600" b="1" dirty="0">
                <a:solidFill>
                  <a:srgbClr val="FF0000"/>
                </a:solidFill>
                <a:latin typeface="ProbaPro"/>
              </a:rPr>
              <a:t>10</a:t>
            </a:r>
          </a:p>
          <a:p>
            <a:pPr algn="l" fontAlgn="base"/>
            <a:r>
              <a:rPr lang="ru-RU" sz="2400" b="1" i="0" dirty="0">
                <a:solidFill>
                  <a:schemeClr val="tx1"/>
                </a:solidFill>
                <a:effectLst/>
                <a:latin typeface="ProbaPro"/>
              </a:rPr>
              <a:t>Цена : </a:t>
            </a:r>
            <a:r>
              <a:rPr lang="ru-RU" sz="2400" b="1" i="0" dirty="0">
                <a:solidFill>
                  <a:srgbClr val="FF0000"/>
                </a:solidFill>
                <a:effectLst/>
                <a:latin typeface="ProbaPro"/>
              </a:rPr>
              <a:t>220 000 000 р.</a:t>
            </a:r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724C6792-D9FB-C761-730C-55607B2265B3}"/>
              </a:ext>
            </a:extLst>
          </p:cNvPr>
          <p:cNvSpPr/>
          <p:nvPr/>
        </p:nvSpPr>
        <p:spPr>
          <a:xfrm>
            <a:off x="8976274" y="4300538"/>
            <a:ext cx="342898" cy="46405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19949FD-DCF0-BD53-F78E-8122C5108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42345"/>
            <a:ext cx="6096000" cy="38156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/>
          <p:nvPr/>
        </p:nvSpPr>
        <p:spPr>
          <a:xfrm>
            <a:off x="-1" y="247650"/>
            <a:ext cx="3014663" cy="4191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СХЕМА ТЕРРИТОРИИ</a:t>
            </a:r>
            <a:endParaRPr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89B839-6289-C9B8-D086-DABB9327BF96}"/>
              </a:ext>
            </a:extLst>
          </p:cNvPr>
          <p:cNvSpPr txBox="1"/>
          <p:nvPr/>
        </p:nvSpPr>
        <p:spPr>
          <a:xfrm>
            <a:off x="0" y="4769107"/>
            <a:ext cx="11710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F071FC-3CF2-4DA4-9FF4-E53181F13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615034" y="-950118"/>
            <a:ext cx="6014692" cy="87582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34D31E-BDB6-07A2-0CEA-5289B9F22372}"/>
              </a:ext>
            </a:extLst>
          </p:cNvPr>
          <p:cNvSpPr txBox="1"/>
          <p:nvPr/>
        </p:nvSpPr>
        <p:spPr>
          <a:xfrm>
            <a:off x="300038" y="1557338"/>
            <a:ext cx="237172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Общая площадь домов и гостиниц</a:t>
            </a:r>
          </a:p>
          <a:p>
            <a:r>
              <a:rPr lang="ru-RU" b="1" dirty="0">
                <a:solidFill>
                  <a:srgbClr val="FF0000"/>
                </a:solidFill>
              </a:rPr>
              <a:t>5 030,1 кв. </a:t>
            </a:r>
          </a:p>
          <a:p>
            <a:endParaRPr lang="ru-RU" b="1" dirty="0"/>
          </a:p>
          <a:p>
            <a:r>
              <a:rPr lang="ru-RU" b="1" dirty="0"/>
              <a:t>Площадь бассейна</a:t>
            </a:r>
          </a:p>
          <a:p>
            <a:r>
              <a:rPr lang="ru-RU" b="1" dirty="0">
                <a:solidFill>
                  <a:srgbClr val="FF0000"/>
                </a:solidFill>
              </a:rPr>
              <a:t>317,8 кв.м.</a:t>
            </a:r>
          </a:p>
          <a:p>
            <a:endParaRPr lang="ru-RU" b="1" dirty="0"/>
          </a:p>
          <a:p>
            <a:r>
              <a:rPr lang="ru-RU" b="1" dirty="0"/>
              <a:t>Площадь бара и ресторана</a:t>
            </a:r>
          </a:p>
          <a:p>
            <a:r>
              <a:rPr lang="ru-RU" b="1" dirty="0">
                <a:solidFill>
                  <a:srgbClr val="FF0000"/>
                </a:solidFill>
              </a:rPr>
              <a:t>341,6 кв.м.</a:t>
            </a:r>
          </a:p>
          <a:p>
            <a:endParaRPr lang="ru-RU" b="1" dirty="0"/>
          </a:p>
          <a:p>
            <a:r>
              <a:rPr lang="ru-RU" b="1" dirty="0"/>
              <a:t>Санузел </a:t>
            </a:r>
            <a:r>
              <a:rPr lang="ru-RU" b="1" dirty="0">
                <a:solidFill>
                  <a:srgbClr val="FF0000"/>
                </a:solidFill>
              </a:rPr>
              <a:t>14,2 кв.м.</a:t>
            </a:r>
          </a:p>
          <a:p>
            <a:endParaRPr lang="ru-RU" b="1" dirty="0"/>
          </a:p>
          <a:p>
            <a:r>
              <a:rPr lang="ru-RU" b="1" dirty="0"/>
              <a:t>КПП -</a:t>
            </a:r>
            <a:r>
              <a:rPr lang="ru-RU" b="1" dirty="0">
                <a:solidFill>
                  <a:srgbClr val="FF0000"/>
                </a:solidFill>
              </a:rPr>
              <a:t>140,9 </a:t>
            </a:r>
            <a:r>
              <a:rPr lang="ru-RU" b="1" dirty="0" err="1">
                <a:solidFill>
                  <a:srgbClr val="FF0000"/>
                </a:solidFill>
              </a:rPr>
              <a:t>кв.м</a:t>
            </a:r>
            <a:endParaRPr lang="ru-RU" b="1" dirty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876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2ECEBB2-D24B-6EE4-BF77-BA895380A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2" y="0"/>
            <a:ext cx="5872164" cy="3514725"/>
          </a:xfrm>
          <a:prstGeom prst="rect">
            <a:avLst/>
          </a:prstGeom>
        </p:spPr>
      </p:pic>
      <p:sp>
        <p:nvSpPr>
          <p:cNvPr id="129" name="Google Shape;129;p5"/>
          <p:cNvSpPr/>
          <p:nvPr/>
        </p:nvSpPr>
        <p:spPr>
          <a:xfrm>
            <a:off x="0" y="376238"/>
            <a:ext cx="4162696" cy="4191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bg1"/>
                </a:solidFill>
              </a:rPr>
              <a:t>ФОТОГРАФИИ</a:t>
            </a:r>
            <a:endParaRPr b="1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36D62B-0BF1-DE70-5C4C-9611EF06AB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6988" y="0"/>
            <a:ext cx="5562600" cy="3429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C2FB338-147E-EEE6-95FD-F0E7EDFE93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412" y="3514725"/>
            <a:ext cx="5872164" cy="334327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8FA410D-3CAD-6354-E678-47179850AF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6988" y="3429000"/>
            <a:ext cx="5562600" cy="351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11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>
          <a:extLst>
            <a:ext uri="{FF2B5EF4-FFF2-40B4-BE49-F238E27FC236}">
              <a16:creationId xmlns:a16="http://schemas.microsoft.com/office/drawing/2014/main" id="{1B65D710-1D10-08EA-0E7E-985F3E9B9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0B153B8-CDB7-E185-BAD2-625AED4BA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763"/>
            <a:ext cx="6096000" cy="3433763"/>
          </a:xfrm>
          <a:prstGeom prst="rect">
            <a:avLst/>
          </a:prstGeom>
        </p:spPr>
      </p:pic>
      <p:sp>
        <p:nvSpPr>
          <p:cNvPr id="129" name="Google Shape;129;p5">
            <a:extLst>
              <a:ext uri="{FF2B5EF4-FFF2-40B4-BE49-F238E27FC236}">
                <a16:creationId xmlns:a16="http://schemas.microsoft.com/office/drawing/2014/main" id="{4F2393C2-7CE0-7BC2-07D3-4AD3041A491B}"/>
              </a:ext>
            </a:extLst>
          </p:cNvPr>
          <p:cNvSpPr/>
          <p:nvPr/>
        </p:nvSpPr>
        <p:spPr>
          <a:xfrm>
            <a:off x="0" y="376238"/>
            <a:ext cx="4162696" cy="4191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bg1"/>
                </a:solidFill>
              </a:rPr>
              <a:t>ФОТОГРАФИИ ТЕРРИТОРИИ</a:t>
            </a:r>
            <a:endParaRPr b="1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612BEBE-36D4-A547-F1C6-D4C375DCDB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4237"/>
            <a:ext cx="6048375" cy="343376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3CCC13B-6F42-B5EE-09C0-E3D1FA9D21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8375" y="3424236"/>
            <a:ext cx="6143625" cy="343376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7BCF2A2-5D2F-63DA-4908-5AD68A1F1B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1" y="-4763"/>
            <a:ext cx="6096000" cy="342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9751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1589</TotalTime>
  <Words>160</Words>
  <Application>Microsoft Office PowerPoint</Application>
  <PresentationFormat>Широкоэкранный</PresentationFormat>
  <Paragraphs>31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ProbaPro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 Леляк</dc:creator>
  <cp:lastModifiedBy>Бовсуновская Елизавета Викторовна</cp:lastModifiedBy>
  <cp:revision>89</cp:revision>
  <dcterms:created xsi:type="dcterms:W3CDTF">2021-02-16T09:02:59Z</dcterms:created>
  <dcterms:modified xsi:type="dcterms:W3CDTF">2025-04-10T15:28:03Z</dcterms:modified>
</cp:coreProperties>
</file>